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5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687" autoAdjust="0"/>
  </p:normalViewPr>
  <p:slideViewPr>
    <p:cSldViewPr snapToGrid="0" snapToObjects="1">
      <p:cViewPr varScale="1">
        <p:scale>
          <a:sx n="119" d="100"/>
          <a:sy n="119" d="100"/>
        </p:scale>
        <p:origin x="-1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3E22-FD8F-5544-9184-03723EAC2958}" type="datetimeFigureOut">
              <a:rPr lang="en-US" smtClean="0"/>
              <a:t>16/10/16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4F49-570B-D24C-936B-D64C1FCA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5D3946-5249-0645-8F50-BAEF2C3AAEF7}" type="slidenum">
              <a:rPr lang="en-US">
                <a:solidFill>
                  <a:prstClr val="white"/>
                </a:solidFill>
                <a:latin typeface="Calibri"/>
              </a:rPr>
              <a:pPr/>
              <a:t>2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6129" cy="3427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29405-892C-2D45-B121-5EFFE507A661}" type="slidenum">
              <a:rPr lang="en-US">
                <a:solidFill>
                  <a:prstClr val="white"/>
                </a:solidFill>
                <a:latin typeface="Calibri"/>
              </a:rPr>
              <a:pPr/>
              <a:t>24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29405-892C-2D45-B121-5EFFE507A661}" type="slidenum">
              <a:rPr lang="en-US">
                <a:solidFill>
                  <a:prstClr val="white"/>
                </a:solidFill>
                <a:latin typeface="Calibri"/>
              </a:rPr>
              <a:pPr/>
              <a:t>25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63EE35-2054-6044-8FED-E756ED9A4C38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CIC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regularly supports cross-cultural missionaries in Thailand, Myanmar, and a family headed to Indonesia.  Semi-regular gifts go to Pakistan, India, Bangladesh, Nepal and Mongolia.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E691F-554F-BC48-96A6-5659ABA8FFA6}" type="slidenum">
              <a:rPr lang="en-US">
                <a:solidFill>
                  <a:prstClr val="white"/>
                </a:solidFill>
                <a:latin typeface="Calibri"/>
              </a:rPr>
              <a:pPr/>
              <a:t>31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667C9-0F37-4844-8827-0F22217AC031}" type="slidenum">
              <a:rPr lang="en-US">
                <a:solidFill>
                  <a:prstClr val="white"/>
                </a:solidFill>
                <a:latin typeface="Calibri"/>
              </a:rPr>
              <a:pPr/>
              <a:t>32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C90AE3-A89C-D345-9865-36D50E9CB98C}" type="slidenum">
              <a:rPr lang="en-US">
                <a:solidFill>
                  <a:prstClr val="white"/>
                </a:solidFill>
                <a:latin typeface="Calibri"/>
              </a:rPr>
              <a:pPr/>
              <a:t>34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667C9-0F37-4844-8827-0F22217AC031}" type="slidenum">
              <a:rPr lang="en-US">
                <a:solidFill>
                  <a:prstClr val="white"/>
                </a:solidFill>
                <a:latin typeface="Calibri"/>
              </a:rPr>
              <a:pPr/>
              <a:t>41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FA125F-3F08-844E-930B-C3F64879B62B}" type="slidenum">
              <a:rPr lang="en-US">
                <a:solidFill>
                  <a:prstClr val="white"/>
                </a:solidFill>
                <a:latin typeface="Calibri"/>
              </a:rPr>
              <a:pPr/>
              <a:t>47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C90AE3-A89C-D345-9865-36D50E9CB98C}" type="slidenum">
              <a:rPr lang="en-US">
                <a:solidFill>
                  <a:prstClr val="white"/>
                </a:solidFill>
                <a:latin typeface="Calibri"/>
              </a:rPr>
              <a:pPr/>
              <a:t>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C90AE3-A89C-D345-9865-36D50E9CB98C}" type="slidenum">
              <a:rPr lang="en-US">
                <a:solidFill>
                  <a:prstClr val="white"/>
                </a:solidFill>
                <a:latin typeface="Calibri"/>
              </a:rPr>
              <a:pPr/>
              <a:t>9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E691F-554F-BC48-96A6-5659ABA8FFA6}" type="slidenum">
              <a:rPr lang="en-US">
                <a:solidFill>
                  <a:prstClr val="white"/>
                </a:solidFill>
                <a:latin typeface="Calibri"/>
              </a:rPr>
              <a:pPr/>
              <a:t>13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E691F-554F-BC48-96A6-5659ABA8FFA6}" type="slidenum">
              <a:rPr lang="en-US">
                <a:solidFill>
                  <a:prstClr val="white"/>
                </a:solidFill>
                <a:latin typeface="Calibri"/>
              </a:rPr>
              <a:pPr/>
              <a:t>14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667C9-0F37-4844-8827-0F22217AC031}" type="slidenum">
              <a:rPr lang="en-US">
                <a:solidFill>
                  <a:prstClr val="white"/>
                </a:solidFill>
                <a:latin typeface="Calibri"/>
              </a:rPr>
              <a:pPr/>
              <a:t>15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29405-892C-2D45-B121-5EFFE507A661}" type="slidenum">
              <a:rPr lang="en-US">
                <a:solidFill>
                  <a:prstClr val="white"/>
                </a:solidFill>
                <a:latin typeface="Calibri"/>
              </a:rPr>
              <a:pPr/>
              <a:t>20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E175ED-4C53-154F-A790-A069FAD2A838}" type="slidenum">
              <a:rPr lang="en-US">
                <a:solidFill>
                  <a:prstClr val="white"/>
                </a:solidFill>
                <a:latin typeface="Calibri"/>
              </a:rPr>
              <a:pPr/>
              <a:t>21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29405-892C-2D45-B121-5EFFE507A661}" type="slidenum">
              <a:rPr lang="en-US">
                <a:solidFill>
                  <a:prstClr val="white"/>
                </a:solidFill>
                <a:latin typeface="Calibri"/>
              </a:rPr>
              <a:pPr/>
              <a:t>23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7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5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04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1516FE-3A5E-8B49-B3F9-246BE2BADF33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5198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7B1E7D-E625-4D46-A4FC-FB6F412E4747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1123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1237DD-FF99-5344-8F52-5836E751A32A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9127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45206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1" y="1604329"/>
            <a:ext cx="4042080" cy="45206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351B90-9045-114B-96FE-C6F676431306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6719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D60F5-9B56-F245-A3A8-6DCBF3E088C1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1924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9B3F24-C3DF-6E43-BA11-E1AF00C14EC3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8817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E7503A-AAF2-664C-8EE7-9696D4683C45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58686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C0320-B1FC-EC47-8624-455E76A16AF6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362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658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A2F937-8FC4-7648-85D1-AA289744FF78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43419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C83D0C-BA08-B44E-9F68-45B2A253E671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5440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001" y="273629"/>
            <a:ext cx="2054880" cy="58513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29280" cy="58513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47EC91-4751-B147-88EA-AD1ABA6E3C2C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72058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2960" cy="466609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 Unicode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fld id="{38A1616D-2661-2044-BCDE-0FC68B2EDF47}" type="slidenum">
              <a:rPr lang="en-US">
                <a:latin typeface="Arial"/>
                <a:ea typeface="ＭＳ Ｐゴシック"/>
                <a:cs typeface="Arial Unicode MS"/>
              </a:rPr>
              <a:pPr/>
              <a:t>‹#›</a:t>
            </a:fld>
            <a:endParaRPr lang="en-US">
              <a:latin typeface="Arial"/>
              <a:ea typeface="ＭＳ Ｐゴシック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47828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509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09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ABB-23D0-E445-AFCD-6CC5DEA2E026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81053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4AD5-46E3-B44B-97D3-A1D994309443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611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C46E-E588-8748-9921-22570F86F5D1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5029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92E1-1141-C549-9B45-B67EA5CA0CE3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59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C5BF-D34E-0346-9764-2BF1695B0B7C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5346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EBA6-F397-F74E-8B40-2BC2D49598CD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895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51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3A8A-56A3-D641-A01A-451A59178293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3362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C57F1-1FA2-E14E-8541-7BA4C2E61BE2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85850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D59A-B509-2A40-9E41-2C45466CF053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4876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FD1F-0DE7-4D4C-AD67-A815E4C5F5B6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56905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E1B9-7D02-5445-8304-1B31F6FE2345}" type="slidenum">
              <a:rPr lang="en-US"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134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30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88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646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640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21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152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314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26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195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275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168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570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7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56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83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342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2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61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6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6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2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2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2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8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62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7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49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1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/>
            <a:fld id="{322AFBC5-7A7C-724E-A727-76460744DC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06"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/>
            <a:fld id="{3FAA86E2-BC23-5C49-B87A-1FAE174C2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06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5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45710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45710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4571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45710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45710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2400" cy="11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2400" cy="45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2400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296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2400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CAE02FDE-3DAD-454E-9DA5-71B571212DDA}" type="slidenum">
              <a:rPr lang="en-US">
                <a:latin typeface="Arial" charset="0"/>
                <a:ea typeface="ＭＳ Ｐゴシック" charset="0"/>
                <a:cs typeface="Arial Unicode MS" charset="0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036815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451541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1866268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11045" indent="-311045" algn="l" defTabSz="414726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98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0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0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0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0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1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1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1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1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98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2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98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98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498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98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99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99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99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DB6B59-EBC9-8E4D-9660-1DBE0F479D79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01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F2A2-74EF-5F49-80A9-32EC32D39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16/10/16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7624-54BF-F048-ADE9-C7E0B55810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73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26" y="3063910"/>
            <a:ext cx="7686261" cy="219278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Confident Completion</a:t>
            </a:r>
            <a:br>
              <a:rPr lang="en-US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Philippians 1:6</a:t>
            </a: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="1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Athan Shongzan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118601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Crossroads International Church</a:t>
            </a: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www.biblestudydownloads.com</a:t>
            </a:r>
          </a:p>
        </p:txBody>
      </p:sp>
    </p:spTree>
    <p:extLst>
      <p:ext uri="{BB962C8B-B14F-4D97-AF65-F5344CB8AC3E}">
        <p14:creationId xmlns:p14="http://schemas.microsoft.com/office/powerpoint/2010/main" val="47976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8" y="4602393"/>
            <a:ext cx="8230004" cy="1139160"/>
          </a:xfrm>
        </p:spPr>
        <p:txBody>
          <a:bodyPr/>
          <a:lstStyle/>
          <a:p>
            <a:r>
              <a:rPr lang="en-US" sz="2500" dirty="0"/>
              <a:t>Being confident of this, that “he who </a:t>
            </a:r>
            <a:r>
              <a:rPr lang="en-US" sz="2500" dirty="0" smtClean="0">
                <a:solidFill>
                  <a:srgbClr val="FF0000"/>
                </a:solidFill>
              </a:rPr>
              <a:t>takes off </a:t>
            </a:r>
            <a:r>
              <a:rPr lang="en-US" sz="2500" dirty="0"/>
              <a:t>the aircraft will </a:t>
            </a:r>
            <a:r>
              <a:rPr lang="en-US" sz="2500" dirty="0">
                <a:solidFill>
                  <a:srgbClr val="FF0000"/>
                </a:solidFill>
              </a:rPr>
              <a:t>continue</a:t>
            </a:r>
            <a:r>
              <a:rPr lang="en-US" sz="2500" dirty="0"/>
              <a:t> the flight until it is completely </a:t>
            </a:r>
            <a:r>
              <a:rPr lang="en-US" sz="2500" dirty="0">
                <a:solidFill>
                  <a:srgbClr val="FF0000"/>
                </a:solidFill>
              </a:rPr>
              <a:t>landed</a:t>
            </a:r>
            <a:r>
              <a:rPr lang="en-US" sz="2500" dirty="0" smtClean="0"/>
              <a:t>.”</a:t>
            </a:r>
            <a:endParaRPr lang="en-US" sz="2500" dirty="0"/>
          </a:p>
        </p:txBody>
      </p:sp>
      <p:pic>
        <p:nvPicPr>
          <p:cNvPr id="4" name="Picture 3" descr="SQ Take-of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326" y="2187838"/>
            <a:ext cx="3461676" cy="2308315"/>
          </a:xfrm>
          <a:prstGeom prst="rect">
            <a:avLst/>
          </a:prstGeom>
        </p:spPr>
      </p:pic>
      <p:pic>
        <p:nvPicPr>
          <p:cNvPr id="5" name="Picture 4" descr="SQ Fle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475" y="293432"/>
            <a:ext cx="4115002" cy="1916077"/>
          </a:xfrm>
          <a:prstGeom prst="rect">
            <a:avLst/>
          </a:prstGeom>
        </p:spPr>
      </p:pic>
      <p:pic>
        <p:nvPicPr>
          <p:cNvPr id="6" name="Picture 5" descr="SQ Lan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7" y="2187837"/>
            <a:ext cx="3461601" cy="2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5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04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437480">
            <a:off x="2278749" y="3420725"/>
            <a:ext cx="2813999" cy="399269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ibian SC Regular"/>
                <a:ea typeface="ＭＳ Ｐゴシック" charset="0"/>
                <a:cs typeface="Libian SC Regular"/>
              </a:rPr>
              <a:t>Be confident in God!</a:t>
            </a:r>
          </a:p>
        </p:txBody>
      </p:sp>
    </p:spTree>
    <p:extLst>
      <p:ext uri="{BB962C8B-B14F-4D97-AF65-F5344CB8AC3E}">
        <p14:creationId xmlns:p14="http://schemas.microsoft.com/office/powerpoint/2010/main" val="28124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21" y="228108"/>
            <a:ext cx="5551987" cy="1139160"/>
          </a:xfrm>
        </p:spPr>
        <p:txBody>
          <a:bodyPr/>
          <a:lstStyle/>
          <a:p>
            <a:r>
              <a:rPr lang="en-US" sz="3300" dirty="0"/>
              <a:t>AD 50</a:t>
            </a:r>
          </a:p>
        </p:txBody>
      </p:sp>
      <p:pic>
        <p:nvPicPr>
          <p:cNvPr id="4" name="Picture 3" descr="philippi_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90" y="1469269"/>
            <a:ext cx="6686530" cy="47033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96286" y="1011999"/>
            <a:ext cx="391905" cy="15024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>
                <a:alpha val="72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53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tGN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9986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/>
          </p:nvPr>
        </p:nvSpPr>
        <p:spPr>
          <a:xfrm>
            <a:off x="1567396" y="1273296"/>
            <a:ext cx="6009209" cy="3592839"/>
          </a:xfrm>
          <a:ln/>
        </p:spPr>
        <p:txBody>
          <a:bodyPr/>
          <a:lstStyle/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 charset="0"/>
                <a:cs typeface="TimesNewRomanPSMT" charset="0"/>
              </a:rPr>
              <a:t>False teachers</a:t>
            </a:r>
          </a:p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 charset="0"/>
              <a:cs typeface="TimesNewRomanPSMT" charset="0"/>
            </a:endParaRPr>
          </a:p>
          <a:p>
            <a:pPr marL="20158" algn="r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 charset="0"/>
                <a:cs typeface="TimesNewRomanPSMT" charset="0"/>
              </a:rPr>
              <a:t>Disunity</a:t>
            </a: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 charset="0"/>
              <a:cs typeface="TimesNewRomanPSMT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6800" y="249147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4400" dirty="0">
                <a:latin typeface="American Typewriter"/>
                <a:cs typeface="American Typewriter"/>
              </a:rPr>
              <a:t>Paul’s concerns</a:t>
            </a:r>
          </a:p>
        </p:txBody>
      </p:sp>
    </p:spTree>
    <p:extLst>
      <p:ext uri="{BB962C8B-B14F-4D97-AF65-F5344CB8AC3E}">
        <p14:creationId xmlns:p14="http://schemas.microsoft.com/office/powerpoint/2010/main" val="23099336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tGN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9986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/>
          </p:nvPr>
        </p:nvSpPr>
        <p:spPr>
          <a:xfrm>
            <a:off x="1371442" y="1795891"/>
            <a:ext cx="6727702" cy="4572705"/>
          </a:xfrm>
          <a:ln/>
        </p:spPr>
        <p:txBody>
          <a:bodyPr/>
          <a:lstStyle/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 charset="0"/>
                <a:cs typeface="TimesNewRomanPSMT" charset="0"/>
              </a:rPr>
              <a:t>Two reasons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 charset="0"/>
                <a:cs typeface="TimesNewRomanPSMT" charset="0"/>
              </a:rPr>
              <a:t>believers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 charset="0"/>
                <a:cs typeface="TimesNewRomanPSMT" charset="0"/>
              </a:rPr>
              <a:t>should be confident</a:t>
            </a:r>
          </a:p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8700" dirty="0">
                <a:solidFill>
                  <a:schemeClr val="tx1">
                    <a:lumMod val="65000"/>
                    <a:lumOff val="35000"/>
                  </a:schemeClr>
                </a:solidFill>
                <a:latin typeface="American Typewriter" charset="0"/>
                <a:cs typeface="TimesNewRomanPSMT" charset="0"/>
              </a:rPr>
              <a:t>I</a:t>
            </a:r>
          </a:p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8700" dirty="0">
                <a:solidFill>
                  <a:schemeClr val="bg1">
                    <a:lumMod val="75000"/>
                  </a:schemeClr>
                </a:solidFill>
                <a:latin typeface="American Typewriter" charset="0"/>
                <a:cs typeface="TimesNewRomanPSMT" charset="0"/>
              </a:rPr>
              <a:t>II</a:t>
            </a:r>
            <a:endParaRPr lang="en-US" sz="6500" dirty="0">
              <a:solidFill>
                <a:schemeClr val="bg1">
                  <a:lumMod val="75000"/>
                </a:schemeClr>
              </a:solidFill>
              <a:latin typeface="American Typewriter" charset="0"/>
              <a:cs typeface="TimesNewRomanPSMT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6800" y="249147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4400" dirty="0" smtClean="0">
                <a:latin typeface="American Typewriter"/>
                <a:cs typeface="American Typewriter"/>
              </a:rPr>
              <a:t>Philippians </a:t>
            </a:r>
            <a:r>
              <a:rPr lang="en-US" sz="4400" dirty="0">
                <a:latin typeface="American Typewriter"/>
                <a:cs typeface="American Typewriter"/>
              </a:rPr>
              <a:t>1:6</a:t>
            </a:r>
          </a:p>
        </p:txBody>
      </p:sp>
    </p:spTree>
    <p:extLst>
      <p:ext uri="{BB962C8B-B14F-4D97-AF65-F5344CB8AC3E}">
        <p14:creationId xmlns:p14="http://schemas.microsoft.com/office/powerpoint/2010/main" val="1348706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54"/>
            <a:ext cx="9144000" cy="68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172" y="1599918"/>
            <a:ext cx="7769834" cy="3658164"/>
          </a:xfrm>
          <a:ln/>
        </p:spPr>
        <p:txBody>
          <a:bodyPr tIns="17632"/>
          <a:lstStyle/>
          <a:p>
            <a:pPr marL="575950" indent="-480917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4000" b="1" dirty="0">
                <a:latin typeface="American Typewriter"/>
                <a:cs typeface="American Typewriter"/>
              </a:rPr>
              <a:t>I. </a:t>
            </a:r>
            <a:r>
              <a:rPr lang="en-US" sz="4000" b="1" u="sng" dirty="0">
                <a:latin typeface="American Typewriter"/>
                <a:cs typeface="American Typewriter"/>
              </a:rPr>
              <a:t>God began</a:t>
            </a:r>
            <a:r>
              <a:rPr lang="en-US" sz="4000" b="1" dirty="0">
                <a:latin typeface="American Typewriter"/>
                <a:cs typeface="American Typewriter"/>
              </a:rPr>
              <a:t> the good work of salvation in you</a:t>
            </a:r>
          </a:p>
          <a:p>
            <a:pPr marL="1136059" indent="-560111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300" dirty="0">
                <a:latin typeface="American Typewriter"/>
                <a:cs typeface="American Typewriter"/>
              </a:rPr>
              <a:t>A.	God established the Philippian church</a:t>
            </a:r>
          </a:p>
          <a:p>
            <a:pPr marL="1136059" indent="-560111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300" dirty="0">
                <a:solidFill>
                  <a:srgbClr val="7F7F7F"/>
                </a:solidFill>
                <a:latin typeface="American Typewriter"/>
                <a:cs typeface="American Typewriter"/>
              </a:rPr>
              <a:t>	Acts 16:11-34</a:t>
            </a:r>
          </a:p>
        </p:txBody>
      </p:sp>
    </p:spTree>
    <p:extLst>
      <p:ext uri="{BB962C8B-B14F-4D97-AF65-F5344CB8AC3E}">
        <p14:creationId xmlns:p14="http://schemas.microsoft.com/office/powerpoint/2010/main" val="10268953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_and_Silas_@_Lydia's_house_C-7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254" y="162783"/>
            <a:ext cx="4646222" cy="556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56" y="5718840"/>
            <a:ext cx="8222400" cy="1139160"/>
          </a:xfrm>
        </p:spPr>
        <p:txBody>
          <a:bodyPr/>
          <a:lstStyle/>
          <a:p>
            <a:r>
              <a:rPr lang="en-US" b="1" dirty="0" smtClean="0"/>
              <a:t>Acts 16:13-15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170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 AND DEMON GIRL-TISSOT_1179-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935" y="-10697"/>
            <a:ext cx="4769280" cy="6186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5650" y="6107298"/>
            <a:ext cx="2438354" cy="474656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defTabSz="414683" fontAlgn="base" hangingPunct="0">
              <a:spcBef>
                <a:spcPct val="0"/>
              </a:spcBef>
              <a:spcAft>
                <a:spcPts val="2620"/>
              </a:spcAft>
              <a:buClr>
                <a:srgbClr val="000000"/>
              </a:buClr>
              <a:buSzPct val="45000"/>
              <a:tabLst>
                <a:tab pos="387326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2500" dirty="0">
                <a:solidFill>
                  <a:srgbClr val="7F7F7F"/>
                </a:solidFill>
                <a:latin typeface="American Typewriter"/>
                <a:ea typeface="ＭＳ Ｐゴシック" charset="0"/>
                <a:cs typeface="American Typewriter"/>
              </a:rPr>
              <a:t>Acts 16:16-18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59" y="5873507"/>
            <a:ext cx="6232970" cy="796402"/>
          </a:xfrm>
          <a:solidFill>
            <a:schemeClr val="tx2"/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Paul and the Demon</a:t>
            </a:r>
            <a:r>
              <a:rPr lang="en-US" sz="2400" b="1" baseline="0" dirty="0" smtClean="0">
                <a:solidFill>
                  <a:schemeClr val="bg1"/>
                </a:solidFill>
              </a:rPr>
              <a:t> Possessed Girl</a:t>
            </a:r>
            <a:br>
              <a:rPr lang="en-US" sz="2400" b="1" baseline="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Acts 16:16-18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conversion-of-the-jailer-in-phili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5" y="25415"/>
            <a:ext cx="8014016" cy="5885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03" y="97259"/>
            <a:ext cx="4186011" cy="737581"/>
          </a:xfrm>
        </p:spPr>
        <p:txBody>
          <a:bodyPr/>
          <a:lstStyle/>
          <a:p>
            <a:pPr algn="r" rtl="0" eaLnBrk="1" fontAlgn="base" latinLnBrk="0" hangingPunct="0"/>
            <a:r>
              <a:rPr lang="en-US" sz="3600" kern="1200" dirty="0" smtClean="0">
                <a:solidFill>
                  <a:srgbClr val="FFFFFF"/>
                </a:solidFill>
                <a:effectLst/>
                <a:latin typeface="American Typewriter"/>
                <a:ea typeface="ＭＳ Ｐゴシック"/>
                <a:cs typeface="American Typewriter"/>
              </a:rPr>
              <a:t>Acts 16:25-34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6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_and_Silas_@_Lydia's_house_C-7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57"/>
            <a:ext cx="2939062" cy="3519896"/>
          </a:xfrm>
          <a:prstGeom prst="rect">
            <a:avLst/>
          </a:prstGeom>
        </p:spPr>
      </p:pic>
      <p:pic>
        <p:nvPicPr>
          <p:cNvPr id="5" name="Picture 4" descr="PAUL AND DEMON GIRL-TISSOT_1179-6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062" y="946674"/>
            <a:ext cx="2819964" cy="3503489"/>
          </a:xfrm>
          <a:prstGeom prst="rect">
            <a:avLst/>
          </a:prstGeom>
        </p:spPr>
      </p:pic>
      <p:pic>
        <p:nvPicPr>
          <p:cNvPr id="6" name="Picture 5" descr="the-conversion-of-the-jailer-in-philip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735" y="3624974"/>
            <a:ext cx="3913491" cy="2874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061" y="120775"/>
            <a:ext cx="6205165" cy="673045"/>
          </a:xfrm>
        </p:spPr>
        <p:txBody>
          <a:bodyPr/>
          <a:lstStyle/>
          <a:p>
            <a:r>
              <a:rPr lang="en-US" sz="3200" b="1" dirty="0" smtClean="0"/>
              <a:t>Three movements in Acts 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702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 Chu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432"/>
            <a:ext cx="9144000" cy="5747425"/>
          </a:xfrm>
          <a:prstGeom prst="rect">
            <a:avLst/>
          </a:prstGeom>
        </p:spPr>
      </p:pic>
      <p:pic>
        <p:nvPicPr>
          <p:cNvPr id="7" name="Picture 6" descr="Tn B Chur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14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41"/>
            <a:ext cx="9144000" cy="68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8926" y="1730566"/>
            <a:ext cx="8228160" cy="1144920"/>
          </a:xfrm>
          <a:ln/>
        </p:spPr>
        <p:txBody>
          <a:bodyPr tIns="35264"/>
          <a:lstStyle/>
          <a:p>
            <a:pPr marL="1136059" indent="-560111" algn="l">
              <a:lnSpc>
                <a:spcPct val="100000"/>
              </a:lnSpc>
              <a:spcAft>
                <a:spcPts val="2620"/>
              </a:spcAft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600" dirty="0">
                <a:latin typeface="American Typewriter"/>
                <a:cs typeface="American Typewriter"/>
              </a:rPr>
              <a:t>A.	God established the Philippian church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28666" y="3167704"/>
            <a:ext cx="5455889" cy="1667109"/>
          </a:xfrm>
          <a:prstGeom prst="roundRect">
            <a:avLst>
              <a:gd name="adj" fmla="val 130"/>
            </a:avLst>
          </a:prstGeom>
          <a:solidFill>
            <a:srgbClr val="FFFFCC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5183" rIns="81631" bIns="40816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27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Saved by </a:t>
            </a:r>
            <a:r>
              <a:rPr lang="en-US" sz="2700" dirty="0" smtClean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grace </a:t>
            </a:r>
            <a:r>
              <a:rPr lang="en-US" sz="27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through faith</a:t>
            </a:r>
          </a:p>
        </p:txBody>
      </p:sp>
    </p:spTree>
    <p:extLst>
      <p:ext uri="{BB962C8B-B14F-4D97-AF65-F5344CB8AC3E}">
        <p14:creationId xmlns:p14="http://schemas.microsoft.com/office/powerpoint/2010/main" val="3124907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54"/>
            <a:ext cx="9144000" cy="69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174" y="2187837"/>
            <a:ext cx="7269464" cy="1144920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dirty="0" smtClean="0">
                <a:latin typeface="American Typewriter"/>
                <a:cs typeface="American Typewriter"/>
              </a:rPr>
              <a:t>God built the church in his </a:t>
            </a:r>
            <a:r>
              <a:rPr lang="en-US" b="1" dirty="0" smtClean="0">
                <a:latin typeface="American Typewriter"/>
                <a:cs typeface="American Typewriter"/>
              </a:rPr>
              <a:t>sovereign</a:t>
            </a:r>
            <a:r>
              <a:rPr lang="en-US" dirty="0" smtClean="0">
                <a:latin typeface="American Typewriter"/>
                <a:cs typeface="American Typewriter"/>
              </a:rPr>
              <a:t> and </a:t>
            </a:r>
            <a:r>
              <a:rPr lang="en-US" b="1" dirty="0" smtClean="0">
                <a:latin typeface="American Typewriter"/>
                <a:cs typeface="American Typewriter"/>
              </a:rPr>
              <a:t>unique</a:t>
            </a:r>
            <a:r>
              <a:rPr lang="en-US" dirty="0" smtClean="0">
                <a:latin typeface="American Typewriter"/>
                <a:cs typeface="American Typewriter"/>
              </a:rPr>
              <a:t> way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673128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dia-slavegirl-jail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325" y="18259"/>
            <a:ext cx="7856596" cy="5893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29" y="1011998"/>
            <a:ext cx="2743336" cy="3658164"/>
          </a:xfrm>
        </p:spPr>
        <p:txBody>
          <a:bodyPr/>
          <a:lstStyle/>
          <a:p>
            <a:pPr algn="l"/>
            <a:r>
              <a:rPr lang="en-US" sz="2900" dirty="0"/>
              <a:t>Three different nationalities</a:t>
            </a:r>
            <a:br>
              <a:rPr lang="en-US" sz="2900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Three different layers of society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4652" y="5780678"/>
            <a:ext cx="5739348" cy="659803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rPr>
              <a:t>  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rPr>
              <a:t>Jewish                Greek                Roman</a:t>
            </a: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rPr>
              <a:t> merchant               slave        middle class officer</a:t>
            </a:r>
          </a:p>
        </p:txBody>
      </p:sp>
    </p:spTree>
    <p:extLst>
      <p:ext uri="{BB962C8B-B14F-4D97-AF65-F5344CB8AC3E}">
        <p14:creationId xmlns:p14="http://schemas.microsoft.com/office/powerpoint/2010/main" val="327043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54"/>
            <a:ext cx="9144000" cy="69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8926" y="1730566"/>
            <a:ext cx="8228160" cy="1144920"/>
          </a:xfrm>
          <a:ln/>
        </p:spPr>
        <p:txBody>
          <a:bodyPr tIns="35264"/>
          <a:lstStyle/>
          <a:p>
            <a:pPr marL="1136059" indent="-560111" algn="l">
              <a:lnSpc>
                <a:spcPct val="100000"/>
              </a:lnSpc>
              <a:spcAft>
                <a:spcPts val="2620"/>
              </a:spcAft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600" dirty="0">
                <a:latin typeface="American Typewriter"/>
                <a:cs typeface="American Typewriter"/>
              </a:rPr>
              <a:t>B.	God touched the believers to support the work of the gospel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351206" y="3363676"/>
            <a:ext cx="4506907" cy="1079190"/>
          </a:xfrm>
          <a:prstGeom prst="roundRect">
            <a:avLst>
              <a:gd name="adj" fmla="val 130"/>
            </a:avLst>
          </a:prstGeom>
          <a:solidFill>
            <a:srgbClr val="FFFFCC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5183" rIns="81631" bIns="40816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44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“a good work”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87632" y="4800811"/>
            <a:ext cx="7903417" cy="1437136"/>
          </a:xfrm>
          <a:prstGeom prst="roundRect">
            <a:avLst>
              <a:gd name="adj" fmla="val 130"/>
            </a:avLst>
          </a:prstGeom>
          <a:solidFill>
            <a:srgbClr val="FFFFCC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5183" rIns="81631" bIns="40816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33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Practical assistance, financial giving</a:t>
            </a:r>
          </a:p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33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Partnership = “sharing” of resources</a:t>
            </a:r>
          </a:p>
        </p:txBody>
      </p:sp>
    </p:spTree>
    <p:extLst>
      <p:ext uri="{BB962C8B-B14F-4D97-AF65-F5344CB8AC3E}">
        <p14:creationId xmlns:p14="http://schemas.microsoft.com/office/powerpoint/2010/main" val="2665640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54"/>
            <a:ext cx="9144000" cy="69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451" y="2222771"/>
            <a:ext cx="8367381" cy="1144920"/>
          </a:xfrm>
          <a:ln/>
        </p:spPr>
        <p:txBody>
          <a:bodyPr tIns="35264"/>
          <a:lstStyle/>
          <a:p>
            <a:pPr marL="1136059" indent="-560111" algn="l">
              <a:lnSpc>
                <a:spcPct val="100000"/>
              </a:lnSpc>
              <a:spcAft>
                <a:spcPts val="2620"/>
              </a:spcAft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600" dirty="0">
                <a:latin typeface="American Typewriter"/>
                <a:cs typeface="American Typewriter"/>
              </a:rPr>
              <a:t>B.	God touched the believers to support the work of the gospel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028628" y="3594582"/>
            <a:ext cx="8033827" cy="2482325"/>
          </a:xfrm>
          <a:prstGeom prst="roundRect">
            <a:avLst>
              <a:gd name="adj" fmla="val 130"/>
            </a:avLst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81631" tIns="55183" rIns="81631" bIns="40816" anchor="ctr"/>
          <a:lstStyle/>
          <a:p>
            <a:pPr marL="318212" indent="-318212" defTabSz="41468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charset="2"/>
              <a:buChar char="§"/>
              <a:tabLst>
                <a:tab pos="0" algn="l"/>
                <a:tab pos="318212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29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Financially supporting Paul </a:t>
            </a:r>
            <a:r>
              <a:rPr lang="en-US" sz="2200" b="1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(4:15-16)</a:t>
            </a:r>
          </a:p>
          <a:p>
            <a:pPr marL="318212" indent="-318212" defTabSz="41468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charset="2"/>
              <a:buChar char="§"/>
              <a:tabLst>
                <a:tab pos="0" algn="l"/>
                <a:tab pos="318212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29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Helped the needy in Jerusalem </a:t>
            </a:r>
            <a:r>
              <a:rPr lang="en-US" sz="2200" b="1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(2 </a:t>
            </a:r>
            <a:r>
              <a:rPr lang="en-US" sz="2200" b="1" dirty="0" smtClean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Cor. </a:t>
            </a:r>
            <a:r>
              <a:rPr lang="en-US" sz="2200" b="1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8:1-4)</a:t>
            </a:r>
            <a:endParaRPr lang="en-US" sz="2200" dirty="0">
              <a:solidFill>
                <a:srgbClr val="000000"/>
              </a:solidFill>
              <a:latin typeface="American Typewriter" charset="0"/>
              <a:ea typeface="ＭＳ Ｐゴシック" charset="0"/>
              <a:cs typeface="Arial Unicode MS" charset="0"/>
            </a:endParaRPr>
          </a:p>
          <a:p>
            <a:pPr marL="318212" indent="-318212" defTabSz="41468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charset="2"/>
              <a:buChar char="§"/>
              <a:tabLst>
                <a:tab pos="0" algn="l"/>
                <a:tab pos="318212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2900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Personal help </a:t>
            </a:r>
            <a:r>
              <a:rPr lang="en-US" sz="2200" b="1" dirty="0">
                <a:solidFill>
                  <a:srgbClr val="000000"/>
                </a:solidFill>
                <a:latin typeface="American Typewriter" charset="0"/>
                <a:ea typeface="ＭＳ Ｐゴシック" charset="0"/>
                <a:cs typeface="Arial Unicode MS" charset="0"/>
              </a:rPr>
              <a:t>(4:10)</a:t>
            </a:r>
            <a:endParaRPr lang="en-US" sz="2900" dirty="0">
              <a:solidFill>
                <a:srgbClr val="000000"/>
              </a:solidFill>
              <a:latin typeface="American Typewriter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61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54"/>
            <a:ext cx="9144000" cy="69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80" y="2645107"/>
            <a:ext cx="7186073" cy="1144920"/>
          </a:xfrm>
          <a:ln/>
        </p:spPr>
        <p:txBody>
          <a:bodyPr tIns="35264"/>
          <a:lstStyle/>
          <a:p>
            <a:pPr marL="1136059" indent="-560111" algn="l">
              <a:lnSpc>
                <a:spcPct val="100000"/>
              </a:lnSpc>
              <a:spcAft>
                <a:spcPts val="2620"/>
              </a:spcAft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600" dirty="0">
                <a:latin typeface="American Typewriter"/>
                <a:cs typeface="American Typewriter"/>
              </a:rPr>
              <a:t>C.	Who </a:t>
            </a:r>
            <a:r>
              <a:rPr lang="en-US" sz="3600" dirty="0" smtClean="0">
                <a:latin typeface="American Typewriter"/>
                <a:cs typeface="American Typewriter"/>
              </a:rPr>
              <a:t>enables believers </a:t>
            </a:r>
            <a:r>
              <a:rPr lang="en-US" sz="3600" dirty="0">
                <a:latin typeface="American Typewriter"/>
                <a:cs typeface="American Typewriter"/>
              </a:rPr>
              <a:t>to give to God’s mission?</a:t>
            </a:r>
          </a:p>
        </p:txBody>
      </p:sp>
    </p:spTree>
    <p:extLst>
      <p:ext uri="{BB962C8B-B14F-4D97-AF65-F5344CB8AC3E}">
        <p14:creationId xmlns:p14="http://schemas.microsoft.com/office/powerpoint/2010/main" val="19837801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C April 2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964" y="0"/>
            <a:ext cx="546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4" descr="Asia Ma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445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55576" y="2780928"/>
            <a:ext cx="1905000" cy="36671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PAKISTAN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990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Crossroads Missions Funds 2014</a:t>
            </a:r>
          </a:p>
        </p:txBody>
      </p:sp>
      <p:sp>
        <p:nvSpPr>
          <p:cNvPr id="361480" name="AutoShape 8"/>
          <p:cNvSpPr>
            <a:spLocks noChangeArrowheads="1"/>
          </p:cNvSpPr>
          <p:nvPr/>
        </p:nvSpPr>
        <p:spPr bwMode="auto">
          <a:xfrm rot="-1429550">
            <a:off x="4803775" y="3562350"/>
            <a:ext cx="381000" cy="2133600"/>
          </a:xfrm>
          <a:prstGeom prst="upArrow">
            <a:avLst>
              <a:gd name="adj1" fmla="val 50000"/>
              <a:gd name="adj2" fmla="val 1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1481" name="AutoShape 9"/>
          <p:cNvSpPr>
            <a:spLocks noChangeArrowheads="1"/>
          </p:cNvSpPr>
          <p:nvPr/>
        </p:nvSpPr>
        <p:spPr bwMode="auto">
          <a:xfrm rot="613787">
            <a:off x="5500688" y="1633538"/>
            <a:ext cx="450850" cy="4092575"/>
          </a:xfrm>
          <a:prstGeom prst="upArrow">
            <a:avLst>
              <a:gd name="adj1" fmla="val 50000"/>
              <a:gd name="adj2" fmla="val 2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2268538" y="2997200"/>
            <a:ext cx="1905000" cy="36671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NEPAL</a:t>
            </a:r>
          </a:p>
        </p:txBody>
      </p:sp>
      <p:sp>
        <p:nvSpPr>
          <p:cNvPr id="361489" name="Text Box 17"/>
          <p:cNvSpPr txBox="1">
            <a:spLocks noChangeArrowheads="1"/>
          </p:cNvSpPr>
          <p:nvPr/>
        </p:nvSpPr>
        <p:spPr bwMode="auto">
          <a:xfrm>
            <a:off x="4611688" y="1268413"/>
            <a:ext cx="1905000" cy="36671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MONGOLIA</a:t>
            </a:r>
          </a:p>
        </p:txBody>
      </p:sp>
      <p:sp>
        <p:nvSpPr>
          <p:cNvPr id="361491" name="Text Box 19"/>
          <p:cNvSpPr txBox="1">
            <a:spLocks noChangeArrowheads="1"/>
          </p:cNvSpPr>
          <p:nvPr/>
        </p:nvSpPr>
        <p:spPr bwMode="auto">
          <a:xfrm>
            <a:off x="1979613" y="3573463"/>
            <a:ext cx="1905000" cy="36671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INDIA</a:t>
            </a:r>
          </a:p>
        </p:txBody>
      </p:sp>
      <p:sp>
        <p:nvSpPr>
          <p:cNvPr id="361493" name="Text Box 21"/>
          <p:cNvSpPr txBox="1">
            <a:spLocks noChangeArrowheads="1"/>
          </p:cNvSpPr>
          <p:nvPr/>
        </p:nvSpPr>
        <p:spPr bwMode="auto">
          <a:xfrm>
            <a:off x="3635375" y="3284538"/>
            <a:ext cx="1905000" cy="36671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MYANMAR</a:t>
            </a:r>
          </a:p>
        </p:txBody>
      </p:sp>
      <p:sp>
        <p:nvSpPr>
          <p:cNvPr id="361494" name="Text Box 22"/>
          <p:cNvSpPr txBox="1">
            <a:spLocks noChangeArrowheads="1"/>
          </p:cNvSpPr>
          <p:nvPr/>
        </p:nvSpPr>
        <p:spPr bwMode="auto">
          <a:xfrm>
            <a:off x="2339975" y="2636838"/>
            <a:ext cx="1905000" cy="36671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BANGLADESH</a:t>
            </a:r>
          </a:p>
        </p:txBody>
      </p:sp>
      <p:sp>
        <p:nvSpPr>
          <p:cNvPr id="361498" name="Line 26"/>
          <p:cNvSpPr>
            <a:spLocks noChangeShapeType="1"/>
          </p:cNvSpPr>
          <p:nvPr/>
        </p:nvSpPr>
        <p:spPr bwMode="auto">
          <a:xfrm flipV="1">
            <a:off x="0" y="5729288"/>
            <a:ext cx="9144000" cy="76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1500" name="Text Box 28"/>
          <p:cNvSpPr txBox="1">
            <a:spLocks noChangeArrowheads="1"/>
          </p:cNvSpPr>
          <p:nvPr/>
        </p:nvSpPr>
        <p:spPr bwMode="auto">
          <a:xfrm>
            <a:off x="4575175" y="5583238"/>
            <a:ext cx="1676400" cy="3667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SINGAPORE</a:t>
            </a:r>
          </a:p>
        </p:txBody>
      </p:sp>
      <p:sp>
        <p:nvSpPr>
          <p:cNvPr id="226316" name="Text Box 30"/>
          <p:cNvSpPr txBox="1">
            <a:spLocks noChangeArrowheads="1"/>
          </p:cNvSpPr>
          <p:nvPr/>
        </p:nvSpPr>
        <p:spPr bwMode="auto">
          <a:xfrm>
            <a:off x="5148263" y="3500438"/>
            <a:ext cx="331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90B"/>
                </a:solidFill>
              </a:rPr>
              <a:t>10-40 Window</a:t>
            </a:r>
          </a:p>
        </p:txBody>
      </p:sp>
      <p:sp>
        <p:nvSpPr>
          <p:cNvPr id="361496" name="Text Box 24"/>
          <p:cNvSpPr txBox="1">
            <a:spLocks noChangeArrowheads="1"/>
          </p:cNvSpPr>
          <p:nvPr/>
        </p:nvSpPr>
        <p:spPr bwMode="auto">
          <a:xfrm>
            <a:off x="4427538" y="3789363"/>
            <a:ext cx="1447800" cy="36671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THAILAND</a:t>
            </a:r>
          </a:p>
        </p:txBody>
      </p:sp>
      <p:sp>
        <p:nvSpPr>
          <p:cNvPr id="226318" name="Rectangle 29"/>
          <p:cNvSpPr>
            <a:spLocks noChangeArrowheads="1"/>
          </p:cNvSpPr>
          <p:nvPr/>
        </p:nvSpPr>
        <p:spPr bwMode="auto">
          <a:xfrm>
            <a:off x="20638" y="1125538"/>
            <a:ext cx="8610600" cy="2971800"/>
          </a:xfrm>
          <a:prstGeom prst="rect">
            <a:avLst/>
          </a:prstGeom>
          <a:noFill/>
          <a:ln w="57150">
            <a:solidFill>
              <a:srgbClr val="CC09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372225" y="5157788"/>
            <a:ext cx="1905000" cy="36671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INDONESIA</a:t>
            </a:r>
          </a:p>
        </p:txBody>
      </p:sp>
      <p:sp>
        <p:nvSpPr>
          <p:cNvPr id="226320" name="Rounded Rectangle 1"/>
          <p:cNvSpPr>
            <a:spLocks noChangeArrowheads="1"/>
          </p:cNvSpPr>
          <p:nvPr/>
        </p:nvSpPr>
        <p:spPr bwMode="auto">
          <a:xfrm>
            <a:off x="6588125" y="44450"/>
            <a:ext cx="2520950" cy="2736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6321" name="Picture 5" descr="Crossroads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87338"/>
            <a:ext cx="1893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9" name="AutoShape 7"/>
          <p:cNvSpPr>
            <a:spLocks noChangeArrowheads="1"/>
          </p:cNvSpPr>
          <p:nvPr/>
        </p:nvSpPr>
        <p:spPr bwMode="auto">
          <a:xfrm rot="-2225631">
            <a:off x="4346575" y="2987675"/>
            <a:ext cx="381000" cy="2971800"/>
          </a:xfrm>
          <a:prstGeom prst="upArrow">
            <a:avLst>
              <a:gd name="adj1" fmla="val 50000"/>
              <a:gd name="adj2" fmla="val 1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 rot="3970450">
            <a:off x="5805487" y="4797426"/>
            <a:ext cx="371475" cy="1193800"/>
          </a:xfrm>
          <a:prstGeom prst="upArrow">
            <a:avLst>
              <a:gd name="adj1" fmla="val 50000"/>
              <a:gd name="adj2" fmla="val 1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2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1480" grpId="0" animBg="1"/>
      <p:bldP spid="361481" grpId="0" animBg="1"/>
      <p:bldP spid="361485" grpId="0" animBg="1"/>
      <p:bldP spid="361489" grpId="0" animBg="1"/>
      <p:bldP spid="361491" grpId="0" animBg="1"/>
      <p:bldP spid="361493" grpId="0" animBg="1"/>
      <p:bldP spid="361494" grpId="0" animBg="1"/>
      <p:bldP spid="361500" grpId="0" animBg="1"/>
      <p:bldP spid="361496" grpId="0" animBg="1"/>
      <p:bldP spid="23" grpId="0" animBg="1"/>
      <p:bldP spid="361479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th Anniversary_Monitor 1152 x 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57" y="-1"/>
            <a:ext cx="9385905" cy="69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9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2" y="273629"/>
            <a:ext cx="8222400" cy="3481993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Be confident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because it is God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who began the good work in you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better-perso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" t="-21899" b="-23214"/>
          <a:stretch/>
        </p:blipFill>
        <p:spPr>
          <a:xfrm>
            <a:off x="1763349" y="2841080"/>
            <a:ext cx="5182256" cy="3345471"/>
          </a:xfrm>
        </p:spPr>
      </p:pic>
    </p:spTree>
    <p:extLst>
      <p:ext uri="{BB962C8B-B14F-4D97-AF65-F5344CB8AC3E}">
        <p14:creationId xmlns:p14="http://schemas.microsoft.com/office/powerpoint/2010/main" val="361887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urbanGirlEndBeg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" y="2"/>
            <a:ext cx="9136541" cy="64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merican Typewriter"/>
                <a:cs typeface="American Typewriter"/>
              </a:rPr>
              <a:t>Will God ever stop this work in us?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87" y="1534593"/>
            <a:ext cx="4768177" cy="47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tGN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9986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/>
          </p:nvPr>
        </p:nvSpPr>
        <p:spPr>
          <a:xfrm>
            <a:off x="1371442" y="1795891"/>
            <a:ext cx="6727702" cy="4572705"/>
          </a:xfrm>
          <a:ln/>
        </p:spPr>
        <p:txBody>
          <a:bodyPr/>
          <a:lstStyle/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 charset="0"/>
                <a:cs typeface="TimesNewRomanPSMT" charset="0"/>
              </a:rPr>
              <a:t>Two reasons why believers should be confident</a:t>
            </a:r>
          </a:p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8700" dirty="0">
                <a:solidFill>
                  <a:schemeClr val="bg1">
                    <a:lumMod val="65000"/>
                  </a:schemeClr>
                </a:solidFill>
                <a:latin typeface="American Typewriter" charset="0"/>
                <a:cs typeface="TimesNewRomanPSMT" charset="0"/>
              </a:rPr>
              <a:t>I</a:t>
            </a:r>
          </a:p>
          <a:p>
            <a:pPr marL="20158" algn="l">
              <a:lnSpc>
                <a:spcPct val="100000"/>
              </a:lnSpc>
              <a:spcAft>
                <a:spcPts val="1962"/>
              </a:spcAft>
              <a:buClrTx/>
              <a:tabLst>
                <a:tab pos="439162" algn="l"/>
                <a:tab pos="538513" algn="l"/>
                <a:tab pos="953195" algn="l"/>
                <a:tab pos="1367878" algn="l"/>
                <a:tab pos="1782561" algn="l"/>
                <a:tab pos="2197244" algn="l"/>
                <a:tab pos="2611928" algn="l"/>
                <a:tab pos="3026611" algn="l"/>
                <a:tab pos="3441294" algn="l"/>
                <a:tab pos="3855977" algn="l"/>
                <a:tab pos="4270660" algn="l"/>
                <a:tab pos="4685343" algn="l"/>
                <a:tab pos="5100026" algn="l"/>
                <a:tab pos="5514709" algn="l"/>
                <a:tab pos="5929393" algn="l"/>
                <a:tab pos="6344076" algn="l"/>
                <a:tab pos="6758759" algn="l"/>
                <a:tab pos="7173442" algn="l"/>
                <a:tab pos="7588126" algn="l"/>
                <a:tab pos="8002808" algn="l"/>
                <a:tab pos="8417492" algn="l"/>
                <a:tab pos="8532682" algn="l"/>
                <a:tab pos="8705465" algn="l"/>
                <a:tab pos="9120149" algn="l"/>
                <a:tab pos="9534832" algn="l"/>
                <a:tab pos="9536272" algn="l"/>
              </a:tabLst>
            </a:pPr>
            <a:r>
              <a:rPr lang="en-US" sz="8700" dirty="0">
                <a:latin typeface="American Typewriter" charset="0"/>
                <a:cs typeface="TimesNewRomanPSMT" charset="0"/>
              </a:rPr>
              <a:t>II</a:t>
            </a:r>
            <a:endParaRPr lang="en-US" sz="6500" dirty="0">
              <a:latin typeface="American Typewriter" charset="0"/>
              <a:cs typeface="TimesNewRomanPSMT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6800" y="249147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4400" dirty="0" smtClean="0">
                <a:latin typeface="American Typewriter"/>
                <a:cs typeface="American Typewriter"/>
              </a:rPr>
              <a:t>Philippians </a:t>
            </a:r>
            <a:r>
              <a:rPr lang="en-US" sz="4400" dirty="0">
                <a:latin typeface="American Typewriter"/>
                <a:cs typeface="American Typewriter"/>
              </a:rPr>
              <a:t>1:6</a:t>
            </a:r>
          </a:p>
        </p:txBody>
      </p:sp>
    </p:spTree>
    <p:extLst>
      <p:ext uri="{BB962C8B-B14F-4D97-AF65-F5344CB8AC3E}">
        <p14:creationId xmlns:p14="http://schemas.microsoft.com/office/powerpoint/2010/main" val="17396257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4477"/>
            <a:ext cx="9144000" cy="717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172" y="1599918"/>
            <a:ext cx="7769834" cy="3658164"/>
          </a:xfrm>
          <a:ln/>
        </p:spPr>
        <p:txBody>
          <a:bodyPr tIns="17632"/>
          <a:lstStyle/>
          <a:p>
            <a:pPr marL="817847" indent="-722816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817847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4000" b="1" dirty="0">
                <a:latin typeface="American Typewriter"/>
                <a:cs typeface="American Typewriter"/>
              </a:rPr>
              <a:t>II. </a:t>
            </a:r>
            <a:r>
              <a:rPr lang="en-US" sz="4000" b="1" u="sng" dirty="0">
                <a:latin typeface="American Typewriter"/>
                <a:cs typeface="American Typewriter"/>
              </a:rPr>
              <a:t>God</a:t>
            </a:r>
            <a:r>
              <a:rPr lang="en-US" sz="4000" b="1" dirty="0">
                <a:latin typeface="American Typewriter"/>
                <a:cs typeface="American Typewriter"/>
              </a:rPr>
              <a:t> will </a:t>
            </a:r>
            <a:r>
              <a:rPr lang="en-US" sz="4000" b="1" u="sng" dirty="0">
                <a:latin typeface="American Typewriter"/>
                <a:cs typeface="American Typewriter"/>
              </a:rPr>
              <a:t>complete</a:t>
            </a:r>
            <a:r>
              <a:rPr lang="en-US" sz="4000" b="1" dirty="0">
                <a:latin typeface="American Typewriter"/>
                <a:cs typeface="American Typewriter"/>
              </a:rPr>
              <a:t> the good work of salvation in you</a:t>
            </a:r>
          </a:p>
          <a:p>
            <a:pPr marL="1136059" indent="-560111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489556" algn="l"/>
                <a:tab pos="113605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300" dirty="0">
                <a:latin typeface="American Typewriter"/>
                <a:cs typeface="American Typewriter"/>
              </a:rPr>
              <a:t>A.	God will continue his work until Jesus returns</a:t>
            </a:r>
          </a:p>
        </p:txBody>
      </p:sp>
    </p:spTree>
    <p:extLst>
      <p:ext uri="{BB962C8B-B14F-4D97-AF65-F5344CB8AC3E}">
        <p14:creationId xmlns:p14="http://schemas.microsoft.com/office/powerpoint/2010/main" val="36886823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44" y="97458"/>
            <a:ext cx="6335796" cy="1139160"/>
          </a:xfrm>
        </p:spPr>
        <p:txBody>
          <a:bodyPr/>
          <a:lstStyle/>
          <a:p>
            <a:r>
              <a:rPr lang="en-US" sz="3300" dirty="0">
                <a:latin typeface="American Typewriter"/>
                <a:cs typeface="American Typewriter"/>
              </a:rPr>
              <a:t>Continue even in the face of </a:t>
            </a:r>
            <a:r>
              <a:rPr lang="en-US" sz="3300" b="1" dirty="0">
                <a:latin typeface="American Typewriter"/>
                <a:cs typeface="American Typewriter"/>
              </a:rPr>
              <a:t>false teaching </a:t>
            </a:r>
            <a:r>
              <a:rPr lang="en-US" sz="3300" dirty="0">
                <a:latin typeface="American Typewriter"/>
                <a:cs typeface="American Typewriter"/>
              </a:rPr>
              <a:t>and </a:t>
            </a:r>
            <a:r>
              <a:rPr lang="en-US" sz="3300" b="1" dirty="0">
                <a:latin typeface="American Typewriter"/>
                <a:cs typeface="American Typewriter"/>
              </a:rPr>
              <a:t>disunity</a:t>
            </a:r>
          </a:p>
        </p:txBody>
      </p:sp>
      <p:pic>
        <p:nvPicPr>
          <p:cNvPr id="4" name="Picture 3" descr="confid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" y="1351345"/>
            <a:ext cx="8067099" cy="55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269" y="1926540"/>
            <a:ext cx="8228160" cy="646628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</a:rPr>
              <a:t>Philippians 3:2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merican Typewriter" charset="0"/>
              </a:rPr>
              <a:t>    [</a:t>
            </a:r>
            <a:r>
              <a:rPr lang="en-US" sz="1800" dirty="0">
                <a:solidFill>
                  <a:schemeClr val="tx1"/>
                </a:solidFill>
                <a:latin typeface="American Typewriter" charset="0"/>
              </a:rPr>
              <a:t>NLT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merican Typewriter" charset="0"/>
              </a:rPr>
              <a:t>]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730" y="3167702"/>
            <a:ext cx="8943882" cy="241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600" dirty="0" smtClean="0"/>
              <a:t>“Watch </a:t>
            </a:r>
            <a:r>
              <a:rPr lang="en-US" sz="3600" dirty="0"/>
              <a:t>out for those </a:t>
            </a:r>
            <a:r>
              <a:rPr lang="en-US" sz="3600" b="1" dirty="0"/>
              <a:t>dogs</a:t>
            </a:r>
            <a:r>
              <a:rPr lang="en-US" sz="3600" dirty="0"/>
              <a:t>, those people who do evil, those mutilators who say you must be circumcised to be saved</a:t>
            </a:r>
            <a:r>
              <a:rPr lang="en-US" sz="3600" dirty="0" smtClean="0"/>
              <a:t>.”</a:t>
            </a:r>
            <a:endParaRPr lang="en-US" sz="3600" b="1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62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69697" y="-7297"/>
            <a:ext cx="5744656" cy="750701"/>
          </a:xfrm>
          <a:prstGeom prst="rect">
            <a:avLst/>
          </a:prstGeom>
          <a:noFill/>
          <a:ln>
            <a:noFill/>
          </a:ln>
          <a:effectLst>
            <a:glow rad="749300">
              <a:schemeClr val="bg1">
                <a:alpha val="75000"/>
              </a:schemeClr>
            </a:glow>
            <a:outerShdw blurRad="63500" dir="13500000" kx="2700000" rotWithShape="0">
              <a:srgbClr val="FF6600">
                <a:alpha val="15000"/>
              </a:srgbClr>
            </a:outerShd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600" dirty="0" smtClean="0">
                <a:effectLst>
                  <a:glow rad="101600">
                    <a:srgbClr val="FFFFFF">
                      <a:alpha val="75000"/>
                    </a:srgbClr>
                  </a:glow>
                  <a:outerShdw blurRad="552450" dist="50800" dir="2700000" algn="tl" rotWithShape="0">
                    <a:srgbClr val="FFFFFF">
                      <a:alpha val="43000"/>
                    </a:srgbClr>
                  </a:outerShdw>
                </a:effectLst>
                <a:latin typeface="American Typewriter"/>
                <a:cs typeface="American Typewriter"/>
              </a:rPr>
              <a:t>Philippians </a:t>
            </a:r>
            <a:r>
              <a:rPr lang="en-US" sz="3600" dirty="0">
                <a:effectLst>
                  <a:glow rad="101600">
                    <a:srgbClr val="FFFFFF">
                      <a:alpha val="75000"/>
                    </a:srgbClr>
                  </a:glow>
                  <a:outerShdw blurRad="552450" dist="50800" dir="2700000" algn="tl" rotWithShape="0">
                    <a:srgbClr val="FFFFFF">
                      <a:alpha val="43000"/>
                    </a:srgbClr>
                  </a:outerShdw>
                </a:effectLst>
                <a:latin typeface="American Typewriter"/>
                <a:cs typeface="American Typewriter"/>
              </a:rPr>
              <a:t>4:2-3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5198"/>
            <a:ext cx="9177901" cy="50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halkduster"/>
                <a:cs typeface="Chalkduster"/>
              </a:rPr>
              <a:t>What challenges do you have?</a:t>
            </a:r>
          </a:p>
        </p:txBody>
      </p:sp>
      <p:pic>
        <p:nvPicPr>
          <p:cNvPr id="4" name="Picture 3" descr="plane-lightning-100610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308" y="1405587"/>
            <a:ext cx="9185309" cy="5358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45" y="1795891"/>
            <a:ext cx="2613824" cy="504438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Chalkduster"/>
                <a:ea typeface="ＭＳ Ｐゴシック" charset="0"/>
                <a:cs typeface="Chalkduster"/>
              </a:rPr>
              <a:t>Temptation</a:t>
            </a:r>
            <a:endParaRPr lang="en-US" sz="2900" b="1" dirty="0">
              <a:solidFill>
                <a:srgbClr val="FFFFFF"/>
              </a:solidFill>
              <a:effectLst>
                <a:glow rad="190500">
                  <a:schemeClr val="tx1"/>
                </a:glow>
              </a:effectLst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1127" y="3167702"/>
            <a:ext cx="2373224" cy="503991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 smtClean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Chalkduster"/>
                <a:ea typeface="ＭＳ Ｐゴシック" charset="0"/>
                <a:cs typeface="Chalkduster"/>
              </a:rPr>
              <a:t>Confusion</a:t>
            </a:r>
            <a:endParaRPr lang="en-US" sz="2900" b="1" dirty="0">
              <a:solidFill>
                <a:srgbClr val="FFFFFF"/>
              </a:solidFill>
              <a:effectLst>
                <a:glow rad="190500">
                  <a:schemeClr val="tx1"/>
                </a:glow>
              </a:effectLst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728" y="4147569"/>
            <a:ext cx="1935648" cy="504438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Chalkduster"/>
                <a:ea typeface="ＭＳ Ｐゴシック" charset="0"/>
                <a:cs typeface="Chalkduster"/>
              </a:rPr>
              <a:t>legalism</a:t>
            </a:r>
            <a:endParaRPr lang="en-US" sz="2900" b="1" dirty="0">
              <a:solidFill>
                <a:srgbClr val="FFFFFF"/>
              </a:solidFill>
              <a:effectLst>
                <a:glow rad="190500">
                  <a:schemeClr val="tx1"/>
                </a:glow>
              </a:effectLst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9936" y="2645108"/>
            <a:ext cx="3215223" cy="504438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Chalkduster"/>
                <a:ea typeface="ＭＳ Ｐゴシック" charset="0"/>
                <a:cs typeface="Chalkduster"/>
              </a:rPr>
              <a:t>False teaching</a:t>
            </a:r>
            <a:endParaRPr lang="en-US" sz="2900" b="1" dirty="0">
              <a:solidFill>
                <a:srgbClr val="FFFFFF"/>
              </a:solidFill>
              <a:effectLst>
                <a:glow rad="190500">
                  <a:schemeClr val="tx1"/>
                </a:glow>
              </a:effectLst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2874" y="5650029"/>
            <a:ext cx="1849420" cy="503991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Chalkduster"/>
                <a:ea typeface="ＭＳ Ｐゴシック" charset="0"/>
                <a:cs typeface="Chalkduster"/>
              </a:rPr>
              <a:t>D</a:t>
            </a:r>
            <a:r>
              <a:rPr lang="en-US" sz="2900" b="1" dirty="0" smtClean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Chalkduster"/>
                <a:ea typeface="ＭＳ Ｐゴシック" charset="0"/>
                <a:cs typeface="Chalkduster"/>
              </a:rPr>
              <a:t>isunity</a:t>
            </a:r>
            <a:endParaRPr lang="en-US" sz="2900" b="1" dirty="0">
              <a:solidFill>
                <a:srgbClr val="FFFFFF"/>
              </a:solidFill>
              <a:effectLst>
                <a:glow rad="190500">
                  <a:schemeClr val="tx1"/>
                </a:glow>
              </a:effectLst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6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93" y="0"/>
            <a:ext cx="9165993" cy="687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078" y="31027"/>
            <a:ext cx="5879091" cy="1139160"/>
          </a:xfrm>
        </p:spPr>
        <p:txBody>
          <a:bodyPr/>
          <a:lstStyle/>
          <a:p>
            <a:r>
              <a:rPr lang="en-US" sz="3300" b="1" dirty="0" smtClean="0">
                <a:solidFill>
                  <a:srgbClr val="FFFFFF"/>
                </a:solidFill>
                <a:effectLst>
                  <a:glow rad="177800">
                    <a:schemeClr val="tx1"/>
                  </a:glow>
                </a:effectLst>
                <a:latin typeface="American Typewriter"/>
                <a:cs typeface="American Typewriter"/>
              </a:rPr>
              <a:t>“The Day </a:t>
            </a:r>
            <a:r>
              <a:rPr lang="en-US" sz="3300" b="1" dirty="0">
                <a:solidFill>
                  <a:srgbClr val="FFFFFF"/>
                </a:solidFill>
                <a:effectLst>
                  <a:glow rad="177800">
                    <a:schemeClr val="tx1"/>
                  </a:glow>
                </a:effectLst>
                <a:latin typeface="American Typewriter"/>
                <a:cs typeface="American Typewriter"/>
              </a:rPr>
              <a:t>of Christ Jesus”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330" y="881350"/>
            <a:ext cx="9133671" cy="11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00" b="1" dirty="0">
                <a:solidFill>
                  <a:srgbClr val="FFFFFF"/>
                </a:solidFill>
                <a:effectLst>
                  <a:glow rad="177800">
                    <a:schemeClr val="tx1"/>
                  </a:glow>
                </a:effectLst>
                <a:latin typeface="American Typewriter"/>
                <a:ea typeface="ＭＳ Ｐゴシック"/>
                <a:cs typeface="American Typewriter"/>
              </a:rPr>
              <a:t>Consummated, glorified, rewarded</a:t>
            </a:r>
          </a:p>
        </p:txBody>
      </p:sp>
    </p:spTree>
    <p:extLst>
      <p:ext uri="{BB962C8B-B14F-4D97-AF65-F5344CB8AC3E}">
        <p14:creationId xmlns:p14="http://schemas.microsoft.com/office/powerpoint/2010/main" val="5850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93" y="0"/>
            <a:ext cx="9165993" cy="687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078" y="228108"/>
            <a:ext cx="5879091" cy="1139160"/>
          </a:xfrm>
        </p:spPr>
        <p:txBody>
          <a:bodyPr/>
          <a:lstStyle/>
          <a:p>
            <a:r>
              <a:rPr lang="en-US" sz="3300" b="1" dirty="0">
                <a:solidFill>
                  <a:srgbClr val="FFFFFF"/>
                </a:solidFill>
                <a:effectLst>
                  <a:glow rad="152400">
                    <a:schemeClr val="tx1"/>
                  </a:glow>
                </a:effectLst>
                <a:latin typeface="American Typewriter"/>
                <a:cs typeface="American Typewriter"/>
              </a:rPr>
              <a:t>Christ’s return is the hope that will keep us confident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330" y="5686706"/>
            <a:ext cx="9133671" cy="11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3300" b="1" dirty="0">
                <a:solidFill>
                  <a:srgbClr val="FFFFFF"/>
                </a:solidFill>
                <a:effectLst>
                  <a:glow rad="152400">
                    <a:schemeClr val="tx1"/>
                  </a:glow>
                </a:effectLst>
                <a:latin typeface="American Typewriter"/>
                <a:ea typeface="ＭＳ Ｐゴシック"/>
                <a:cs typeface="American Typewriter"/>
              </a:rPr>
              <a:t>Hope for the </a:t>
            </a:r>
            <a:r>
              <a:rPr lang="en-US" sz="3300" b="1" i="1" dirty="0">
                <a:solidFill>
                  <a:srgbClr val="FFFFFF"/>
                </a:solidFill>
                <a:effectLst>
                  <a:glow rad="152400">
                    <a:schemeClr val="tx1"/>
                  </a:glow>
                </a:effectLst>
                <a:latin typeface="American Typewriter"/>
                <a:ea typeface="ＭＳ Ｐゴシック"/>
                <a:cs typeface="American Typewriter"/>
              </a:rPr>
              <a:t>future</a:t>
            </a:r>
            <a:r>
              <a:rPr lang="en-US" sz="3300" b="1" dirty="0">
                <a:solidFill>
                  <a:srgbClr val="FFFFFF"/>
                </a:solidFill>
                <a:effectLst>
                  <a:glow rad="152400">
                    <a:schemeClr val="tx1"/>
                  </a:glow>
                </a:effectLst>
                <a:latin typeface="American Typewriter"/>
                <a:ea typeface="ＭＳ Ｐゴシック"/>
                <a:cs typeface="American Typewriter"/>
              </a:rPr>
              <a:t>, confidence for </a:t>
            </a:r>
            <a:r>
              <a:rPr lang="en-US" sz="3300" b="1" i="1" dirty="0">
                <a:solidFill>
                  <a:srgbClr val="FFFFFF"/>
                </a:solidFill>
                <a:effectLst>
                  <a:glow rad="152400">
                    <a:schemeClr val="tx1"/>
                  </a:glow>
                </a:effectLst>
                <a:latin typeface="American Typewriter"/>
                <a:ea typeface="ＭＳ Ｐゴシック"/>
                <a:cs typeface="American Typewriter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73669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latin typeface="American Typewriter"/>
                <a:cs typeface="American Typewriter"/>
              </a:rPr>
              <a:t>I won’t give up on you!</a:t>
            </a:r>
          </a:p>
        </p:txBody>
      </p:sp>
      <p:pic>
        <p:nvPicPr>
          <p:cNvPr id="4" name="Content Placeholder 3" descr="iStock_000009839309Small-1-copy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3" b="-992"/>
          <a:stretch/>
        </p:blipFill>
        <p:spPr>
          <a:xfrm>
            <a:off x="718269" y="1294287"/>
            <a:ext cx="7910678" cy="5563715"/>
          </a:xfrm>
        </p:spPr>
      </p:pic>
    </p:spTree>
    <p:extLst>
      <p:ext uri="{BB962C8B-B14F-4D97-AF65-F5344CB8AC3E}">
        <p14:creationId xmlns:p14="http://schemas.microsoft.com/office/powerpoint/2010/main" val="19251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't q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080"/>
            <a:ext cx="9144000" cy="608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ck-climbing-1940x900_352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5" y="1665243"/>
            <a:ext cx="9144000" cy="49360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5728" y="162783"/>
            <a:ext cx="8948272" cy="574854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4794" indent="0">
              <a:lnSpc>
                <a:spcPct val="100000"/>
              </a:lnSpc>
              <a:spcAft>
                <a:spcPts val="0"/>
              </a:spcAft>
              <a:buSzPct val="45000"/>
              <a:tabLst>
                <a:tab pos="387326" algn="l"/>
                <a:tab pos="489556" algn="l"/>
                <a:tab pos="90423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600" b="1" dirty="0">
                <a:solidFill>
                  <a:srgbClr val="8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merican Typewriter" charset="0"/>
                <a:ea typeface="ＭＳ Ｐゴシック"/>
                <a:cs typeface="Arial Unicode MS"/>
              </a:rPr>
              <a:t>Live by faith</a:t>
            </a:r>
          </a:p>
          <a:p>
            <a:pPr marL="974794" indent="0">
              <a:lnSpc>
                <a:spcPct val="100000"/>
              </a:lnSpc>
              <a:spcAft>
                <a:spcPts val="0"/>
              </a:spcAft>
              <a:buSzPct val="45000"/>
              <a:tabLst>
                <a:tab pos="387326" algn="l"/>
                <a:tab pos="489556" algn="l"/>
                <a:tab pos="904239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600" b="1" dirty="0">
                <a:solidFill>
                  <a:srgbClr val="8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merican Typewriter" charset="0"/>
                <a:ea typeface="ＭＳ Ｐゴシック"/>
                <a:cs typeface="Arial Unicode MS"/>
              </a:rPr>
              <a:t>in God’s assured future for you</a:t>
            </a:r>
          </a:p>
          <a:p>
            <a:pPr marL="95031" indent="0" algn="ctr">
              <a:spcAft>
                <a:spcPts val="2620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endParaRPr lang="en-US" b="1" dirty="0">
              <a:effectLst>
                <a:glow rad="101600">
                  <a:srgbClr val="FFFFFF">
                    <a:alpha val="75000"/>
                  </a:srgbClr>
                </a:glow>
              </a:effectLst>
              <a:latin typeface="American Typewriter" charset="0"/>
              <a:ea typeface="ＭＳ Ｐゴシック"/>
              <a:cs typeface="Arial Unicode MS"/>
            </a:endParaRPr>
          </a:p>
          <a:p>
            <a:pPr marL="95031" indent="0" algn="ctr">
              <a:spcAft>
                <a:spcPts val="2620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endParaRPr lang="en-US" b="1" dirty="0">
              <a:effectLst>
                <a:glow rad="101600">
                  <a:srgbClr val="FFFFFF">
                    <a:alpha val="75000"/>
                  </a:srgbClr>
                </a:glow>
              </a:effectLst>
              <a:latin typeface="American Typewriter" charset="0"/>
              <a:ea typeface="ＭＳ Ｐゴシック"/>
              <a:cs typeface="Arial Unicode MS"/>
            </a:endParaRPr>
          </a:p>
          <a:p>
            <a:pPr marL="95031" indent="0" algn="ctr">
              <a:spcAft>
                <a:spcPts val="2620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endParaRPr lang="en-US" b="1" dirty="0">
              <a:effectLst>
                <a:glow rad="101600">
                  <a:srgbClr val="FFFFFF">
                    <a:alpha val="75000"/>
                  </a:srgbClr>
                </a:glow>
              </a:effectLst>
              <a:latin typeface="American Typewriter" charset="0"/>
              <a:ea typeface="ＭＳ Ｐゴシック"/>
              <a:cs typeface="Arial Unicode MS"/>
            </a:endParaRPr>
          </a:p>
          <a:p>
            <a:pPr marL="95031" indent="0" algn="ctr">
              <a:spcAft>
                <a:spcPts val="2620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endParaRPr lang="en-US" b="1" dirty="0">
              <a:effectLst>
                <a:glow rad="101600">
                  <a:srgbClr val="FFFFFF">
                    <a:alpha val="75000"/>
                  </a:srgbClr>
                </a:glow>
              </a:effectLst>
              <a:latin typeface="American Typewriter" charset="0"/>
              <a:ea typeface="ＭＳ Ｐゴシック"/>
              <a:cs typeface="Arial Unicode MS"/>
            </a:endParaRPr>
          </a:p>
          <a:p>
            <a:pPr marL="95031" indent="0" algn="ctr">
              <a:spcAft>
                <a:spcPts val="2620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endParaRPr lang="en-US" b="1" dirty="0">
              <a:effectLst>
                <a:glow rad="101600">
                  <a:srgbClr val="FFFFFF">
                    <a:alpha val="75000"/>
                  </a:srgbClr>
                </a:glow>
              </a:effectLst>
              <a:latin typeface="American Typewriter" charset="0"/>
              <a:ea typeface="ＭＳ Ｐゴシック"/>
              <a:cs typeface="Arial Unicode MS"/>
            </a:endParaRPr>
          </a:p>
          <a:p>
            <a:pPr marL="95031" indent="0">
              <a:lnSpc>
                <a:spcPct val="100000"/>
              </a:lnSpc>
              <a:spcAft>
                <a:spcPts val="443"/>
              </a:spcAft>
              <a:buSzPct val="45000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2500" b="1" dirty="0"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  <a:ea typeface="ＭＳ Ｐゴシック"/>
                <a:cs typeface="Arial Unicode MS"/>
              </a:rPr>
              <a:t>Will I ever complete my studies in SBC?</a:t>
            </a:r>
          </a:p>
        </p:txBody>
      </p:sp>
    </p:spTree>
    <p:extLst>
      <p:ext uri="{BB962C8B-B14F-4D97-AF65-F5344CB8AC3E}">
        <p14:creationId xmlns:p14="http://schemas.microsoft.com/office/powerpoint/2010/main" val="101634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41"/>
            <a:ext cx="9144000" cy="68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172" y="1599918"/>
            <a:ext cx="7769834" cy="3658164"/>
          </a:xfrm>
          <a:ln/>
        </p:spPr>
        <p:txBody>
          <a:bodyPr tIns="17632"/>
          <a:lstStyle/>
          <a:p>
            <a:pPr marL="817847" indent="-722816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817847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4000" b="1" dirty="0">
                <a:latin typeface="American Typewriter"/>
                <a:cs typeface="American Typewriter"/>
              </a:rPr>
              <a:t>I. </a:t>
            </a:r>
            <a:r>
              <a:rPr lang="en-US" sz="4000" b="1" u="sng" dirty="0">
                <a:latin typeface="American Typewriter"/>
                <a:cs typeface="American Typewriter"/>
              </a:rPr>
              <a:t>God began</a:t>
            </a:r>
            <a:r>
              <a:rPr lang="en-US" sz="4000" b="1" dirty="0">
                <a:latin typeface="American Typewriter"/>
                <a:cs typeface="American Typewriter"/>
              </a:rPr>
              <a:t> the good work of salvation in you</a:t>
            </a:r>
          </a:p>
          <a:p>
            <a:pPr marL="817847" indent="-722816">
              <a:lnSpc>
                <a:spcPct val="100000"/>
              </a:lnSpc>
              <a:spcAft>
                <a:spcPts val="2620"/>
              </a:spcAft>
              <a:buSzPct val="45000"/>
              <a:tabLst>
                <a:tab pos="387326" algn="l"/>
                <a:tab pos="817847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4000" b="1" dirty="0">
                <a:latin typeface="American Typewriter"/>
                <a:cs typeface="American Typewriter"/>
              </a:rPr>
              <a:t>II. </a:t>
            </a:r>
            <a:r>
              <a:rPr lang="en-US" sz="4000" b="1" u="sng" dirty="0">
                <a:latin typeface="American Typewriter"/>
                <a:cs typeface="American Typewriter"/>
              </a:rPr>
              <a:t>God</a:t>
            </a:r>
            <a:r>
              <a:rPr lang="en-US" sz="4000" b="1" dirty="0">
                <a:latin typeface="American Typewriter"/>
                <a:cs typeface="American Typewriter"/>
              </a:rPr>
              <a:t> will </a:t>
            </a:r>
            <a:r>
              <a:rPr lang="en-US" sz="4000" b="1" u="sng" dirty="0">
                <a:latin typeface="American Typewriter"/>
                <a:cs typeface="American Typewriter"/>
              </a:rPr>
              <a:t>complete</a:t>
            </a:r>
            <a:r>
              <a:rPr lang="en-US" sz="4000" b="1" dirty="0">
                <a:latin typeface="American Typewriter"/>
                <a:cs typeface="American Typewriter"/>
              </a:rPr>
              <a:t> the good work of salvation in you</a:t>
            </a:r>
          </a:p>
        </p:txBody>
      </p:sp>
    </p:spTree>
    <p:extLst>
      <p:ext uri="{BB962C8B-B14F-4D97-AF65-F5344CB8AC3E}">
        <p14:creationId xmlns:p14="http://schemas.microsoft.com/office/powerpoint/2010/main" val="1467054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dyWyC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22" y="1142647"/>
            <a:ext cx="6988971" cy="37234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merican Typewriter"/>
                <a:cs typeface="American Typewriter"/>
              </a:rPr>
              <a:t>Be </a:t>
            </a:r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confident</a:t>
            </a:r>
            <a:r>
              <a:rPr lang="en-US" b="1" dirty="0" smtClean="0">
                <a:latin typeface="American Typewriter"/>
                <a:cs typeface="American Typewriter"/>
              </a:rPr>
              <a:t>, for it is God who </a:t>
            </a:r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begins</a:t>
            </a:r>
            <a:r>
              <a:rPr lang="en-US" b="1" dirty="0" smtClean="0">
                <a:latin typeface="American Typewriter"/>
                <a:cs typeface="American Typewriter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completes</a:t>
            </a:r>
            <a:r>
              <a:rPr lang="en-US" b="1" dirty="0" smtClean="0">
                <a:latin typeface="American Typewriter"/>
                <a:cs typeface="American Typewriter"/>
              </a:rPr>
              <a:t> the good work in you.</a:t>
            </a:r>
            <a:br>
              <a:rPr lang="en-US" b="1" dirty="0" smtClean="0">
                <a:latin typeface="American Typewriter"/>
                <a:cs typeface="American Typewriter"/>
              </a:rPr>
            </a:br>
            <a:r>
              <a:rPr lang="en-US" sz="2900" dirty="0">
                <a:latin typeface="American Typewriter"/>
                <a:cs typeface="American Typewriter"/>
              </a:rPr>
              <a:t>[Main Idea]</a:t>
            </a:r>
            <a:endParaRPr lang="en-US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29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-1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807" y="1011999"/>
            <a:ext cx="6466432" cy="45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865"/>
            <a:ext cx="3456000" cy="193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6080" cy="1991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51595"/>
            <a:ext cx="3657555" cy="1371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062" y="-21428"/>
            <a:ext cx="2949120" cy="2013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7" y="5233669"/>
            <a:ext cx="3828550" cy="1636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920" y="2122513"/>
            <a:ext cx="3928320" cy="1705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349" y="-16410"/>
            <a:ext cx="2707200" cy="2269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4938" y="3886271"/>
            <a:ext cx="3915957" cy="2351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508" y="3886271"/>
            <a:ext cx="3265875" cy="23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btGN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5600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9" y="0"/>
            <a:ext cx="8222400" cy="113916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Where is your confidence?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633" y="1011998"/>
            <a:ext cx="8226720" cy="551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500" b="1" dirty="0" smtClean="0">
                <a:latin typeface="American Typewriter"/>
                <a:cs typeface="American Typewriter"/>
              </a:rPr>
              <a:t>Philippians </a:t>
            </a:r>
            <a:r>
              <a:rPr lang="en-US" sz="2500" b="1" dirty="0">
                <a:latin typeface="American Typewriter"/>
                <a:cs typeface="American Typewriter"/>
              </a:rPr>
              <a:t>3:4-8</a:t>
            </a:r>
          </a:p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500" baseline="30000" dirty="0">
                <a:solidFill>
                  <a:srgbClr val="FF0000"/>
                </a:solidFill>
              </a:rPr>
              <a:t>4</a:t>
            </a:r>
            <a:r>
              <a:rPr lang="en-US" sz="2500" dirty="0"/>
              <a:t>if others have reason for confidence in their own efforts, I have even more! </a:t>
            </a:r>
            <a:r>
              <a:rPr lang="en-US" sz="2500" baseline="30000" dirty="0">
                <a:solidFill>
                  <a:srgbClr val="FF0000"/>
                </a:solidFill>
              </a:rPr>
              <a:t>5</a:t>
            </a:r>
            <a:r>
              <a:rPr lang="en-US" sz="2500" dirty="0"/>
              <a:t>I was circumcised when I was eight days old. I am a pure-blooded citizen of Israel and a member of the tribe of Benjamin—a real Hebrew if there ever was one! I was a member of the Pharisees, who demand the strictest obedience to the Jewish law. </a:t>
            </a:r>
            <a:r>
              <a:rPr lang="en-US" sz="2500" baseline="30000" dirty="0">
                <a:solidFill>
                  <a:srgbClr val="FF0000"/>
                </a:solidFill>
              </a:rPr>
              <a:t>6</a:t>
            </a:r>
            <a:r>
              <a:rPr lang="en-US" sz="2500" dirty="0"/>
              <a:t>I was so zealous that I harshly persecuted the church. And as for righteousness, I obeyed the law without fault. </a:t>
            </a:r>
            <a:r>
              <a:rPr lang="en-US" sz="2500" baseline="30000" dirty="0">
                <a:solidFill>
                  <a:srgbClr val="FF0000"/>
                </a:solidFill>
              </a:rPr>
              <a:t>7</a:t>
            </a:r>
            <a:r>
              <a:rPr lang="en-US" sz="2500" dirty="0"/>
              <a:t>I once thought these things were valuable, but now I consider them worthless because of what Christ has done. </a:t>
            </a:r>
            <a:r>
              <a:rPr lang="en-US" sz="2500" baseline="30000" dirty="0">
                <a:solidFill>
                  <a:srgbClr val="FF0000"/>
                </a:solidFill>
              </a:rPr>
              <a:t>8</a:t>
            </a:r>
            <a:r>
              <a:rPr lang="en-US" sz="2500" dirty="0"/>
              <a:t>Yes, everything else is worthless when compared with the infinite value of knowing Christ Jesus my Lord. For his sake I have discarded everything else, counting it all as garbage, so that I could gain </a:t>
            </a:r>
            <a:r>
              <a:rPr lang="en-US" sz="2500" dirty="0" smtClean="0"/>
              <a:t>Christ.</a:t>
            </a:r>
            <a:endParaRPr lang="en-US" sz="25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6627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9" y="1599919"/>
            <a:ext cx="8149343" cy="3592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44" y="-6382"/>
            <a:ext cx="9163344" cy="686438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80" y="5062108"/>
            <a:ext cx="8228160" cy="1144920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3300" dirty="0">
                <a:solidFill>
                  <a:srgbClr val="FFFF00"/>
                </a:solidFill>
                <a:latin typeface="American Typewriter"/>
                <a:cs typeface="American Typewriter"/>
              </a:rPr>
              <a:t>Do you know the </a:t>
            </a:r>
            <a:r>
              <a:rPr lang="en-US" sz="3300" b="1" dirty="0">
                <a:solidFill>
                  <a:srgbClr val="FFFF00"/>
                </a:solidFill>
                <a:latin typeface="American Typewriter"/>
                <a:cs typeface="American Typewriter"/>
              </a:rPr>
              <a:t>pilot </a:t>
            </a:r>
            <a:r>
              <a:rPr lang="en-US" sz="3300" dirty="0">
                <a:solidFill>
                  <a:srgbClr val="FFFF00"/>
                </a:solidFill>
                <a:latin typeface="American Typewriter"/>
                <a:cs typeface="American Typewriter"/>
              </a:rPr>
              <a:t>of your life?</a:t>
            </a:r>
          </a:p>
        </p:txBody>
      </p:sp>
    </p:spTree>
    <p:extLst>
      <p:ext uri="{BB962C8B-B14F-4D97-AF65-F5344CB8AC3E}">
        <p14:creationId xmlns:p14="http://schemas.microsoft.com/office/powerpoint/2010/main" val="306632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935" y="1077323"/>
            <a:ext cx="6401114" cy="1144920"/>
          </a:xfrm>
          <a:ln/>
        </p:spPr>
        <p:txBody>
          <a:bodyPr tIns="35264"/>
          <a:lstStyle/>
          <a:p>
            <a:pPr algn="l"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3600" dirty="0">
                <a:latin typeface="American Typewriter"/>
                <a:cs typeface="American Typewriter"/>
              </a:rPr>
              <a:t>Think of a good work that God has begun in your life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252" y="2841080"/>
            <a:ext cx="6266430" cy="2612974"/>
          </a:xfrm>
          <a:ln/>
        </p:spPr>
        <p:txBody>
          <a:bodyPr/>
          <a:lstStyle/>
          <a:p>
            <a:pPr marL="387326" indent="-292295">
              <a:spcAft>
                <a:spcPts val="2620"/>
              </a:spcAft>
              <a:buSzPct val="45000"/>
              <a:buFont typeface="Wingdings" charset="0"/>
              <a:buChar char="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200" b="1" dirty="0">
                <a:latin typeface="American Typewriter" charset="0"/>
              </a:rPr>
              <a:t>Be </a:t>
            </a:r>
            <a:r>
              <a:rPr lang="en-US" sz="3200" b="1" dirty="0" smtClean="0">
                <a:latin typeface="American Typewriter" charset="0"/>
              </a:rPr>
              <a:t>confident.</a:t>
            </a:r>
            <a:endParaRPr lang="en-US" sz="3200" b="1" dirty="0">
              <a:latin typeface="American Typewriter" charset="0"/>
            </a:endParaRPr>
          </a:p>
          <a:p>
            <a:pPr marL="387326" indent="-292295">
              <a:spcAft>
                <a:spcPts val="2620"/>
              </a:spcAft>
              <a:buSzPct val="45000"/>
              <a:buFont typeface="Wingdings" charset="0"/>
              <a:buChar char="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200" b="1" dirty="0">
                <a:latin typeface="American Typewriter" charset="0"/>
              </a:rPr>
              <a:t>God began </a:t>
            </a:r>
            <a:r>
              <a:rPr lang="en-US" sz="3200" b="1" dirty="0" smtClean="0">
                <a:latin typeface="American Typewriter" charset="0"/>
              </a:rPr>
              <a:t>it.</a:t>
            </a:r>
            <a:endParaRPr lang="en-US" sz="3200" b="1" dirty="0">
              <a:latin typeface="American Typewriter" charset="0"/>
            </a:endParaRPr>
          </a:p>
          <a:p>
            <a:pPr marL="387326" indent="-292295">
              <a:spcAft>
                <a:spcPts val="2620"/>
              </a:spcAft>
              <a:buSzPct val="45000"/>
              <a:buFont typeface="Wingdings" charset="0"/>
              <a:buChar char=""/>
              <a:tabLst>
                <a:tab pos="387326" algn="l"/>
                <a:tab pos="489556" algn="l"/>
                <a:tab pos="904239" algn="l"/>
                <a:tab pos="1318922" algn="l"/>
                <a:tab pos="1733606" algn="l"/>
                <a:tab pos="2148289" algn="l"/>
                <a:tab pos="2562972" algn="l"/>
                <a:tab pos="2977656" algn="l"/>
                <a:tab pos="3392338" algn="l"/>
                <a:tab pos="3807022" algn="l"/>
                <a:tab pos="4221704" algn="l"/>
                <a:tab pos="4636388" algn="l"/>
                <a:tab pos="5051071" algn="l"/>
                <a:tab pos="5465755" algn="l"/>
                <a:tab pos="5880437" algn="l"/>
                <a:tab pos="6295121" algn="l"/>
                <a:tab pos="6709803" algn="l"/>
                <a:tab pos="7124487" algn="l"/>
                <a:tab pos="7539169" algn="l"/>
                <a:tab pos="7953852" algn="l"/>
                <a:tab pos="8368536" algn="l"/>
              </a:tabLst>
            </a:pPr>
            <a:r>
              <a:rPr lang="en-US" sz="3200" b="1" dirty="0">
                <a:latin typeface="American Typewriter" charset="0"/>
              </a:rPr>
              <a:t>He will complete it.</a:t>
            </a:r>
          </a:p>
        </p:txBody>
      </p:sp>
    </p:spTree>
    <p:extLst>
      <p:ext uri="{BB962C8B-B14F-4D97-AF65-F5344CB8AC3E}">
        <p14:creationId xmlns:p14="http://schemas.microsoft.com/office/powerpoint/2010/main" val="41448890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3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9330" name="Picture 1" descr="BSD logo lar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finis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" y="-6776"/>
            <a:ext cx="8099369" cy="68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finished-buil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21" y="2269679"/>
            <a:ext cx="6343683" cy="4229566"/>
          </a:xfrm>
          <a:prstGeom prst="rect">
            <a:avLst/>
          </a:prstGeom>
        </p:spPr>
      </p:pic>
      <p:pic>
        <p:nvPicPr>
          <p:cNvPr id="4" name="Content Placeholder 3" descr="almost done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22" y="333521"/>
            <a:ext cx="4670354" cy="3487427"/>
          </a:xfrm>
        </p:spPr>
      </p:pic>
    </p:spTree>
    <p:extLst>
      <p:ext uri="{BB962C8B-B14F-4D97-AF65-F5344CB8AC3E}">
        <p14:creationId xmlns:p14="http://schemas.microsoft.com/office/powerpoint/2010/main" val="10449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9" y="32133"/>
            <a:ext cx="8222400" cy="934343"/>
          </a:xfrm>
        </p:spPr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999" y="816027"/>
            <a:ext cx="8222400" cy="4520635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6362" y="5172956"/>
            <a:ext cx="8556592" cy="9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00" dirty="0">
                <a:latin typeface="Arial"/>
                <a:ea typeface="ＭＳ Ｐゴシック"/>
                <a:cs typeface="Arial Unicode MS"/>
              </a:rPr>
              <a:t>Why should we live 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ＭＳ Ｐゴシック"/>
                <a:cs typeface="Arial Unicode MS"/>
              </a:rPr>
              <a:t>confidently</a:t>
            </a:r>
            <a:r>
              <a:rPr lang="en-US" sz="2900" dirty="0">
                <a:latin typeface="Arial"/>
                <a:ea typeface="ＭＳ Ｐゴシック"/>
                <a:cs typeface="Arial Unicode MS"/>
              </a:rPr>
              <a:t> in our Christian life?</a:t>
            </a:r>
          </a:p>
        </p:txBody>
      </p:sp>
    </p:spTree>
    <p:extLst>
      <p:ext uri="{BB962C8B-B14F-4D97-AF65-F5344CB8AC3E}">
        <p14:creationId xmlns:p14="http://schemas.microsoft.com/office/powerpoint/2010/main" val="422573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4080" y="-48965"/>
            <a:ext cx="8228160" cy="646628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dirty="0" smtClean="0">
                <a:solidFill>
                  <a:srgbClr val="FFFFFF"/>
                </a:solidFill>
                <a:latin typeface="American Typewriter" charset="0"/>
              </a:rPr>
              <a:t>Philippians 1:3-6</a:t>
            </a:r>
            <a:r>
              <a:rPr lang="en-US" sz="1800" dirty="0">
                <a:solidFill>
                  <a:srgbClr val="FFFFFF"/>
                </a:solidFill>
                <a:latin typeface="American Typewriter" charset="0"/>
              </a:rPr>
              <a:t>    [NIV]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7238" y="1342572"/>
            <a:ext cx="8853714" cy="46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200" b="1" baseline="30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32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thank my God every time I remember you. </a:t>
            </a:r>
            <a:r>
              <a:rPr lang="en-US" sz="3200" b="1" baseline="30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US" sz="32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In all my prayers for all of you, I always pray with joy, </a:t>
            </a:r>
            <a:r>
              <a:rPr lang="en-US" sz="3200" b="1" baseline="30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2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because of your partnership in the gospel from the first day until now, </a:t>
            </a:r>
            <a:r>
              <a:rPr lang="en-US" sz="3200" b="1" baseline="30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en-US" sz="32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being confident of this, that he who began a good work in you will carry it on to completion until the day of Christ Jesus.</a:t>
            </a:r>
            <a:endParaRPr lang="en-US" sz="32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66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269" y="1926540"/>
            <a:ext cx="8228160" cy="646628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</a:rPr>
              <a:t>Philippians 1:6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merican Typewriter" charset="0"/>
              </a:rPr>
              <a:t>    [</a:t>
            </a:r>
            <a:r>
              <a:rPr lang="en-US" sz="1800" dirty="0">
                <a:solidFill>
                  <a:schemeClr val="tx1"/>
                </a:solidFill>
                <a:latin typeface="American Typewriter" charset="0"/>
              </a:rPr>
              <a:t>NLT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merican Typewriter" charset="0"/>
              </a:rPr>
              <a:t>]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22316" y="2906406"/>
            <a:ext cx="8325449" cy="28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defTabSz="414683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300" baseline="30000" dirty="0"/>
              <a:t>6</a:t>
            </a:r>
            <a:r>
              <a:rPr lang="en-US" sz="3300" dirty="0"/>
              <a:t>And I am certain that God, who </a:t>
            </a:r>
            <a:r>
              <a:rPr lang="en-US" sz="3300" b="1" dirty="0">
                <a:solidFill>
                  <a:srgbClr val="FF0000"/>
                </a:solidFill>
              </a:rPr>
              <a:t>began</a:t>
            </a:r>
            <a:r>
              <a:rPr lang="en-US" sz="3300" dirty="0"/>
              <a:t> the good work within you, will </a:t>
            </a:r>
            <a:r>
              <a:rPr lang="en-US" sz="3300" b="1" dirty="0">
                <a:solidFill>
                  <a:srgbClr val="FF0000"/>
                </a:solidFill>
              </a:rPr>
              <a:t>continue</a:t>
            </a:r>
            <a:r>
              <a:rPr lang="en-US" sz="3300" b="1" dirty="0"/>
              <a:t> </a:t>
            </a:r>
            <a:r>
              <a:rPr lang="en-US" sz="3300" dirty="0"/>
              <a:t>his work until it is finally </a:t>
            </a:r>
            <a:r>
              <a:rPr lang="en-US" sz="3300" b="1" dirty="0">
                <a:solidFill>
                  <a:srgbClr val="FF0000"/>
                </a:solidFill>
              </a:rPr>
              <a:t>finished</a:t>
            </a:r>
            <a:r>
              <a:rPr lang="en-US" sz="3300" dirty="0"/>
              <a:t> on the day when Christ Jesus returns.</a:t>
            </a:r>
            <a:endParaRPr lang="en-US" sz="3300" b="1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638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782</Words>
  <Application>Microsoft Macintosh PowerPoint</Application>
  <PresentationFormat>On-screen Show (4:3)</PresentationFormat>
  <Paragraphs>118</Paragraphs>
  <Slides>49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1_Office Theme</vt:lpstr>
      <vt:lpstr>2_Office Theme</vt:lpstr>
      <vt:lpstr>Beam</vt:lpstr>
      <vt:lpstr>4_Office Theme</vt:lpstr>
      <vt:lpstr>49_Blank Presentation</vt:lpstr>
      <vt:lpstr>Confident Completion Philippians 1:6 Athan Shongzan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</vt:lpstr>
      <vt:lpstr>Philippians 1:3-6    [NIV]</vt:lpstr>
      <vt:lpstr>Philippians 1:6    [NLT]</vt:lpstr>
      <vt:lpstr>Being confident of this, that “he who takes off the aircraft will continue the flight until it is completely landed.”</vt:lpstr>
      <vt:lpstr>PowerPoint Presentation</vt:lpstr>
      <vt:lpstr>AD 50</vt:lpstr>
      <vt:lpstr>PowerPoint Presentation</vt:lpstr>
      <vt:lpstr>PowerPoint Presentation</vt:lpstr>
      <vt:lpstr>PowerPoint Presentation</vt:lpstr>
      <vt:lpstr>Acts 16:13-15</vt:lpstr>
      <vt:lpstr>Paul and the Demon Possessed Girl Acts 16:16-18</vt:lpstr>
      <vt:lpstr>Acts 16:25-34</vt:lpstr>
      <vt:lpstr>Three movements in Acts 16</vt:lpstr>
      <vt:lpstr>A. God established the Philippian church</vt:lpstr>
      <vt:lpstr>God built the church in his sovereign and unique way</vt:lpstr>
      <vt:lpstr>Three different nationalities  Three different layers of society</vt:lpstr>
      <vt:lpstr>B. God touched the believers to support the work of the gospel</vt:lpstr>
      <vt:lpstr>B. God touched the believers to support the work of the gospel</vt:lpstr>
      <vt:lpstr>C. Who enables believers to give to God’s mission?</vt:lpstr>
      <vt:lpstr>PowerPoint Presentation</vt:lpstr>
      <vt:lpstr>Crossroads Missions Funds 2014</vt:lpstr>
      <vt:lpstr>PowerPoint Presentation</vt:lpstr>
      <vt:lpstr>Be confident because it is God who began the good work in you</vt:lpstr>
      <vt:lpstr>Will God ever stop this work in us?</vt:lpstr>
      <vt:lpstr>PowerPoint Presentation</vt:lpstr>
      <vt:lpstr>PowerPoint Presentation</vt:lpstr>
      <vt:lpstr>Continue even in the face of false teaching and disunity</vt:lpstr>
      <vt:lpstr>Philippians 3:2    [NLT]</vt:lpstr>
      <vt:lpstr>PowerPoint Presentation</vt:lpstr>
      <vt:lpstr>What challenges do you have?</vt:lpstr>
      <vt:lpstr>“The Day of Christ Jesus”</vt:lpstr>
      <vt:lpstr>Christ’s return is the hope that will keep us confident</vt:lpstr>
      <vt:lpstr>I won’t give up on you!</vt:lpstr>
      <vt:lpstr>PowerPoint Presentation</vt:lpstr>
      <vt:lpstr>PowerPoint Presentation</vt:lpstr>
      <vt:lpstr>Be confident, for it is God who begins and completes the good work in you. [Main Idea]</vt:lpstr>
      <vt:lpstr>PowerPoint Presentation</vt:lpstr>
      <vt:lpstr>PowerPoint Presentation</vt:lpstr>
      <vt:lpstr>Where is your confidence?</vt:lpstr>
      <vt:lpstr>Do you know the pilot of your life?</vt:lpstr>
      <vt:lpstr>Think of a good work that God has begun in your life</vt:lpstr>
      <vt:lpstr>Black</vt:lpstr>
      <vt:lpstr>NT Sermons link at biblestudydownloads.com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Message:  Athan Shongzan</dc:title>
  <dc:creator>Rick Griffith</dc:creator>
  <cp:lastModifiedBy>Rick Griffith</cp:lastModifiedBy>
  <cp:revision>10</cp:revision>
  <dcterms:created xsi:type="dcterms:W3CDTF">2014-11-23T10:29:07Z</dcterms:created>
  <dcterms:modified xsi:type="dcterms:W3CDTF">2016-10-16T00:31:29Z</dcterms:modified>
</cp:coreProperties>
</file>